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61" r:id="rId3"/>
    <p:sldId id="265" r:id="rId4"/>
    <p:sldId id="260" r:id="rId5"/>
    <p:sldId id="267" r:id="rId6"/>
    <p:sldId id="266" r:id="rId7"/>
    <p:sldId id="268" r:id="rId8"/>
    <p:sldId id="269" r:id="rId9"/>
    <p:sldId id="264" r:id="rId10"/>
    <p:sldId id="271"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8/1/2021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8/1/2021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Electra.AI</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The next-gen electricity savior </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0DBF2CD-224B-48EE-8D04-4A05C17E726B}"/>
              </a:ext>
            </a:extLst>
          </p:cNvPr>
          <p:cNvCxnSpPr/>
          <p:nvPr/>
        </p:nvCxnSpPr>
        <p:spPr>
          <a:xfrm>
            <a:off x="195309" y="825623"/>
            <a:ext cx="11407806"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8587F03-F718-457D-A90C-A1919BFD4366}"/>
              </a:ext>
            </a:extLst>
          </p:cNvPr>
          <p:cNvSpPr txBox="1"/>
          <p:nvPr/>
        </p:nvSpPr>
        <p:spPr>
          <a:xfrm>
            <a:off x="1075122" y="250588"/>
            <a:ext cx="1762021"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Demo Video</a:t>
            </a:r>
            <a:endParaRPr lang="en-IN" sz="2400" b="1" dirty="0">
              <a:latin typeface="Calibri" panose="020F0502020204030204" pitchFamily="34" charset="0"/>
              <a:cs typeface="Calibri" panose="020F0502020204030204" pitchFamily="34" charset="0"/>
            </a:endParaRPr>
          </a:p>
        </p:txBody>
      </p:sp>
      <p:pic>
        <p:nvPicPr>
          <p:cNvPr id="5" name="Graphic 4" descr="Jackhammer">
            <a:extLst>
              <a:ext uri="{FF2B5EF4-FFF2-40B4-BE49-F238E27FC236}">
                <a16:creationId xmlns:a16="http://schemas.microsoft.com/office/drawing/2014/main" id="{3C6BA3E7-622B-47AB-B9E6-316AE0E34A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2920" y="180319"/>
            <a:ext cx="602202" cy="602202"/>
          </a:xfrm>
          <a:prstGeom prst="rect">
            <a:avLst/>
          </a:prstGeom>
        </p:spPr>
      </p:pic>
      <p:pic>
        <p:nvPicPr>
          <p:cNvPr id="4" name="Electra.AI Demo">
            <a:hlinkClick r:id="" action="ppaction://media"/>
            <a:extLst>
              <a:ext uri="{FF2B5EF4-FFF2-40B4-BE49-F238E27FC236}">
                <a16:creationId xmlns:a16="http://schemas.microsoft.com/office/drawing/2014/main" id="{16E57388-F65F-4944-9AC2-6063EFCFE52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13512" y="895891"/>
            <a:ext cx="10507863" cy="5910673"/>
          </a:xfrm>
          <a:prstGeom prst="rect">
            <a:avLst/>
          </a:prstGeom>
        </p:spPr>
      </p:pic>
    </p:spTree>
    <p:extLst>
      <p:ext uri="{BB962C8B-B14F-4D97-AF65-F5344CB8AC3E}">
        <p14:creationId xmlns:p14="http://schemas.microsoft.com/office/powerpoint/2010/main" val="139307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5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F6B011-8E87-451F-8925-D7482132779F}"/>
              </a:ext>
            </a:extLst>
          </p:cNvPr>
          <p:cNvSpPr/>
          <p:nvPr/>
        </p:nvSpPr>
        <p:spPr>
          <a:xfrm>
            <a:off x="4080063" y="2905780"/>
            <a:ext cx="4031873" cy="1046440"/>
          </a:xfrm>
          <a:prstGeom prst="rect">
            <a:avLst/>
          </a:prstGeom>
          <a:noFill/>
        </p:spPr>
        <p:txBody>
          <a:bodyPr wrap="none" lIns="91440" tIns="45720" rIns="91440" bIns="45720">
            <a:spAutoFit/>
          </a:bodyPr>
          <a:lstStyle/>
          <a:p>
            <a:pPr algn="ctr"/>
            <a:r>
              <a:rPr lang="en-US" sz="620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THANK YOU</a:t>
            </a:r>
            <a:endParaRPr lang="en-US" sz="62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8807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3EB41-33F7-4FAE-809C-1993ED7DB678}"/>
              </a:ext>
            </a:extLst>
          </p:cNvPr>
          <p:cNvSpPr>
            <a:spLocks noGrp="1"/>
          </p:cNvSpPr>
          <p:nvPr>
            <p:ph type="title"/>
          </p:nvPr>
        </p:nvSpPr>
        <p:spPr>
          <a:xfrm>
            <a:off x="572445" y="342499"/>
            <a:ext cx="3517567" cy="2093975"/>
          </a:xfrm>
        </p:spPr>
        <p:txBody>
          <a:bodyPr>
            <a:normAutofit/>
          </a:bodyPr>
          <a:lstStyle/>
          <a:p>
            <a:r>
              <a:rPr lang="en-US" sz="2800" dirty="0">
                <a:latin typeface="Calibri" panose="020F0502020204030204" pitchFamily="34" charset="0"/>
                <a:cs typeface="Calibri" panose="020F0502020204030204" pitchFamily="34" charset="0"/>
              </a:rPr>
              <a:t>Optimizing Electricity Consumption through Machine Learning</a:t>
            </a:r>
            <a:endParaRPr lang="en-IN" sz="28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046110A-DB4B-4A35-B785-7F442F8AF86C}"/>
              </a:ext>
            </a:extLst>
          </p:cNvPr>
          <p:cNvSpPr>
            <a:spLocks noGrp="1"/>
          </p:cNvSpPr>
          <p:nvPr>
            <p:ph idx="1"/>
          </p:nvPr>
        </p:nvSpPr>
        <p:spPr/>
        <p:txBody>
          <a:bodyPr>
            <a:normAutofit fontScale="92500" lnSpcReduction="10000"/>
          </a:bodyPr>
          <a:lstStyle/>
          <a:p>
            <a:r>
              <a:rPr lang="en-US" sz="2400" b="1" dirty="0">
                <a:solidFill>
                  <a:schemeClr val="tx1"/>
                </a:solidFill>
                <a:latin typeface="Calibri" panose="020F0502020204030204" pitchFamily="34" charset="0"/>
                <a:cs typeface="Calibri" panose="020F0502020204030204" pitchFamily="34" charset="0"/>
              </a:rPr>
              <a:t>Solution</a:t>
            </a:r>
            <a:r>
              <a:rPr lang="en-US" sz="2400" dirty="0">
                <a:solidFill>
                  <a:schemeClr val="tx1"/>
                </a:solidFill>
                <a:latin typeface="Calibri" panose="020F0502020204030204" pitchFamily="34" charset="0"/>
                <a:cs typeface="Calibri" panose="020F0502020204030204" pitchFamily="34" charset="0"/>
              </a:rPr>
              <a:t>:</a:t>
            </a:r>
          </a:p>
          <a:p>
            <a:pPr marL="400050" indent="-400050">
              <a:buFont typeface="+mj-lt"/>
              <a:buAutoNum type="romanUcPeriod"/>
            </a:pPr>
            <a:r>
              <a:rPr lang="en-US" sz="1800" b="1" dirty="0">
                <a:solidFill>
                  <a:schemeClr val="tx1"/>
                </a:solidFill>
                <a:latin typeface="Calibri" panose="020F0502020204030204" pitchFamily="34" charset="0"/>
                <a:cs typeface="Calibri" panose="020F0502020204030204" pitchFamily="34" charset="0"/>
              </a:rPr>
              <a:t>Forecasting usage of Electricity </a:t>
            </a:r>
            <a:r>
              <a:rPr lang="en-US" sz="1800" dirty="0">
                <a:solidFill>
                  <a:schemeClr val="tx1"/>
                </a:solidFill>
                <a:latin typeface="Calibri" panose="020F0502020204030204" pitchFamily="34" charset="0"/>
                <a:cs typeface="Calibri" panose="020F0502020204030204" pitchFamily="34" charset="0"/>
              </a:rPr>
              <a:t>- Using Data Science to forecast electricity consumption for every month</a:t>
            </a:r>
          </a:p>
          <a:p>
            <a:pPr marL="400050" indent="-400050">
              <a:buFont typeface="+mj-lt"/>
              <a:buAutoNum type="romanUcPeriod"/>
            </a:pPr>
            <a:r>
              <a:rPr lang="en-US" sz="1800" b="1" dirty="0">
                <a:solidFill>
                  <a:schemeClr val="tx1"/>
                </a:solidFill>
                <a:latin typeface="Calibri" panose="020F0502020204030204" pitchFamily="34" charset="0"/>
                <a:cs typeface="Calibri" panose="020F0502020204030204" pitchFamily="34" charset="0"/>
              </a:rPr>
              <a:t>Detecting Appliances consuming maximum Electricity </a:t>
            </a:r>
            <a:r>
              <a:rPr lang="en-US" sz="1800" dirty="0">
                <a:solidFill>
                  <a:schemeClr val="tx1"/>
                </a:solidFill>
                <a:latin typeface="Calibri" panose="020F0502020204030204" pitchFamily="34" charset="0"/>
                <a:cs typeface="Calibri" panose="020F0502020204030204" pitchFamily="34" charset="0"/>
              </a:rPr>
              <a:t>- Find out heavy appliances which consume the maximum electricity</a:t>
            </a:r>
          </a:p>
          <a:p>
            <a:pPr marL="400050" indent="-400050">
              <a:buFont typeface="+mj-lt"/>
              <a:buAutoNum type="romanUcPeriod"/>
            </a:pPr>
            <a:r>
              <a:rPr lang="en-US" sz="1800" b="1" dirty="0">
                <a:solidFill>
                  <a:schemeClr val="tx1"/>
                </a:solidFill>
                <a:latin typeface="Calibri" panose="020F0502020204030204" pitchFamily="34" charset="0"/>
                <a:cs typeface="Calibri" panose="020F0502020204030204" pitchFamily="34" charset="0"/>
              </a:rPr>
              <a:t>Smart Control of Appliances</a:t>
            </a:r>
            <a:r>
              <a:rPr lang="en-US" sz="1800" dirty="0">
                <a:solidFill>
                  <a:schemeClr val="tx1"/>
                </a:solidFill>
                <a:latin typeface="Calibri" panose="020F0502020204030204" pitchFamily="34" charset="0"/>
                <a:cs typeface="Calibri" panose="020F0502020204030204" pitchFamily="34" charset="0"/>
              </a:rPr>
              <a:t> - Learning from daily usage and controlling usage of appliances/electrical devices based on time, weather conditions, presence of human being, etc.</a:t>
            </a:r>
          </a:p>
          <a:p>
            <a:pPr marL="400050" indent="-400050">
              <a:buFont typeface="+mj-lt"/>
              <a:buAutoNum type="romanUcPeriod"/>
            </a:pPr>
            <a:r>
              <a:rPr lang="en-US" sz="1800" b="1" dirty="0">
                <a:solidFill>
                  <a:schemeClr val="tx1"/>
                </a:solidFill>
                <a:latin typeface="Calibri" panose="020F0502020204030204" pitchFamily="34" charset="0"/>
                <a:cs typeface="Calibri" panose="020F0502020204030204" pitchFamily="34" charset="0"/>
              </a:rPr>
              <a:t>Anomaly Detection for Faulty Devices </a:t>
            </a:r>
            <a:r>
              <a:rPr lang="en-US" sz="1800" dirty="0">
                <a:solidFill>
                  <a:schemeClr val="tx1"/>
                </a:solidFill>
                <a:latin typeface="Calibri" panose="020F0502020204030204" pitchFamily="34" charset="0"/>
                <a:cs typeface="Calibri" panose="020F0502020204030204" pitchFamily="34" charset="0"/>
              </a:rPr>
              <a:t>- Generating anomalies in the daily consumption data when there is extra consumption by any appliance because of some glitch/shortage/fault in supply line</a:t>
            </a:r>
          </a:p>
          <a:p>
            <a:pPr marL="400050" indent="-400050">
              <a:buFont typeface="+mj-lt"/>
              <a:buAutoNum type="romanUcPeriod"/>
            </a:pPr>
            <a:r>
              <a:rPr lang="en-US" sz="1800" b="1" dirty="0">
                <a:solidFill>
                  <a:schemeClr val="tx1"/>
                </a:solidFill>
                <a:latin typeface="Calibri" panose="020F0502020204030204" pitchFamily="34" charset="0"/>
                <a:cs typeface="Calibri" panose="020F0502020204030204" pitchFamily="34" charset="0"/>
              </a:rPr>
              <a:t>Early Warning for unusual Electricity consumption</a:t>
            </a:r>
            <a:r>
              <a:rPr lang="en-US" sz="1800" dirty="0">
                <a:solidFill>
                  <a:schemeClr val="tx1"/>
                </a:solidFill>
                <a:latin typeface="Calibri" panose="020F0502020204030204" pitchFamily="34" charset="0"/>
                <a:cs typeface="Calibri" panose="020F0502020204030204" pitchFamily="34" charset="0"/>
              </a:rPr>
              <a:t> - Raise an early alert when the electricity consumption is abnormally high so that the customer becomes aware that the bill might be too high</a:t>
            </a:r>
            <a:endParaRPr lang="en-IN" sz="1800" dirty="0">
              <a:solidFill>
                <a:schemeClr val="tx1"/>
              </a:solidFill>
              <a:latin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5A4062AE-B542-44D1-B244-0632C2E500E3}"/>
              </a:ext>
            </a:extLst>
          </p:cNvPr>
          <p:cNvSpPr>
            <a:spLocks noGrp="1"/>
          </p:cNvSpPr>
          <p:nvPr>
            <p:ph type="body" sz="half" idx="2"/>
          </p:nvPr>
        </p:nvSpPr>
        <p:spPr>
          <a:xfrm>
            <a:off x="643465" y="3043050"/>
            <a:ext cx="3795370" cy="3659591"/>
          </a:xfrm>
        </p:spPr>
        <p:txBody>
          <a:bodyPr>
            <a:normAutofit fontScale="92500" lnSpcReduction="20000"/>
          </a:bodyPr>
          <a:lstStyle/>
          <a:p>
            <a:r>
              <a:rPr lang="en-US" dirty="0">
                <a:latin typeface="Calibri" panose="020F0502020204030204" pitchFamily="34" charset="0"/>
                <a:cs typeface="Calibri" panose="020F0502020204030204" pitchFamily="34" charset="0"/>
              </a:rPr>
              <a:t>Pain Points:</a:t>
            </a:r>
          </a:p>
          <a:p>
            <a:pPr marL="400050" indent="-400050">
              <a:buAutoNum type="romanLcParenR"/>
            </a:pPr>
            <a:r>
              <a:rPr lang="en-US" b="1" dirty="0">
                <a:latin typeface="Calibri" panose="020F0502020204030204" pitchFamily="34" charset="0"/>
                <a:cs typeface="Calibri" panose="020F0502020204030204" pitchFamily="34" charset="0"/>
              </a:rPr>
              <a:t>Electricity Bill </a:t>
            </a:r>
            <a:r>
              <a:rPr lang="en-US" dirty="0">
                <a:latin typeface="Calibri" panose="020F0502020204030204" pitchFamily="34" charset="0"/>
                <a:cs typeface="Calibri" panose="020F0502020204030204" pitchFamily="34" charset="0"/>
              </a:rPr>
              <a:t> - The electricity bill is a concern for the middle class people</a:t>
            </a:r>
          </a:p>
          <a:p>
            <a:pPr marL="400050" indent="-400050">
              <a:buAutoNum type="romanLcParenR"/>
            </a:pPr>
            <a:r>
              <a:rPr lang="en-US" b="1" dirty="0">
                <a:latin typeface="Calibri" panose="020F0502020204030204" pitchFamily="34" charset="0"/>
                <a:cs typeface="Calibri" panose="020F0502020204030204" pitchFamily="34" charset="0"/>
              </a:rPr>
              <a:t>Unnecessary usage of Appliances </a:t>
            </a:r>
            <a:r>
              <a:rPr lang="en-US" dirty="0">
                <a:latin typeface="Calibri" panose="020F0502020204030204" pitchFamily="34" charset="0"/>
                <a:cs typeface="Calibri" panose="020F0502020204030204" pitchFamily="34" charset="0"/>
              </a:rPr>
              <a:t>- Summers are unbearable without ACs but unnecessary usage will lead to high bill amount</a:t>
            </a:r>
          </a:p>
          <a:p>
            <a:pPr marL="400050" indent="-400050">
              <a:buAutoNum type="romanLcParenR"/>
            </a:pPr>
            <a:r>
              <a:rPr lang="en-US" b="1" dirty="0">
                <a:latin typeface="Calibri" panose="020F0502020204030204" pitchFamily="34" charset="0"/>
                <a:cs typeface="Calibri" panose="020F0502020204030204" pitchFamily="34" charset="0"/>
              </a:rPr>
              <a:t>Faulty/Old appliances </a:t>
            </a:r>
            <a:r>
              <a:rPr lang="en-US" dirty="0">
                <a:latin typeface="Calibri" panose="020F0502020204030204" pitchFamily="34" charset="0"/>
                <a:cs typeface="Calibri" panose="020F0502020204030204" pitchFamily="34" charset="0"/>
              </a:rPr>
              <a:t>– Certain appliances which are faulty or have become really old consume high amount of electricity</a:t>
            </a:r>
          </a:p>
          <a:p>
            <a:endParaRPr lang="en-US" dirty="0">
              <a:latin typeface="Calibri" panose="020F0502020204030204" pitchFamily="34" charset="0"/>
              <a:cs typeface="Calibri" panose="020F0502020204030204" pitchFamily="34" charset="0"/>
            </a:endParaRPr>
          </a:p>
          <a:p>
            <a:pPr marL="400050" indent="-400050">
              <a:buAutoNum type="romanLcParenR"/>
            </a:pPr>
            <a:endParaRPr lang="en-US" dirty="0">
              <a:latin typeface="Calibri" panose="020F0502020204030204" pitchFamily="34" charset="0"/>
              <a:cs typeface="Calibri" panose="020F0502020204030204" pitchFamily="34" charset="0"/>
            </a:endParaRPr>
          </a:p>
          <a:p>
            <a:pPr marL="400050" indent="-400050">
              <a:buAutoNum type="romanLcParenR"/>
            </a:pP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5844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7DEB2-6E69-4210-B322-AE8EBEE47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841" y="1763877"/>
            <a:ext cx="8437436" cy="3472287"/>
          </a:xfrm>
          <a:prstGeom prst="rect">
            <a:avLst/>
          </a:prstGeom>
        </p:spPr>
      </p:pic>
      <p:sp>
        <p:nvSpPr>
          <p:cNvPr id="4" name="TextBox 3">
            <a:extLst>
              <a:ext uri="{FF2B5EF4-FFF2-40B4-BE49-F238E27FC236}">
                <a16:creationId xmlns:a16="http://schemas.microsoft.com/office/drawing/2014/main" id="{0C23849F-E282-4666-AD1F-974F014D7878}"/>
              </a:ext>
            </a:extLst>
          </p:cNvPr>
          <p:cNvSpPr txBox="1"/>
          <p:nvPr/>
        </p:nvSpPr>
        <p:spPr>
          <a:xfrm>
            <a:off x="1271016" y="410044"/>
            <a:ext cx="3839641"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Architecture of Electra.AI</a:t>
            </a:r>
            <a:endParaRPr lang="en-IN" sz="2800"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2B65E52D-500F-4AAB-9A63-12B34BA342FC}"/>
              </a:ext>
            </a:extLst>
          </p:cNvPr>
          <p:cNvCxnSpPr/>
          <p:nvPr/>
        </p:nvCxnSpPr>
        <p:spPr>
          <a:xfrm>
            <a:off x="242656" y="1127464"/>
            <a:ext cx="11407806"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Graphic 7" descr="Pyramid with levels">
            <a:extLst>
              <a:ext uri="{FF2B5EF4-FFF2-40B4-BE49-F238E27FC236}">
                <a16:creationId xmlns:a16="http://schemas.microsoft.com/office/drawing/2014/main" id="{5CAF92A9-84BB-4C9B-AEC2-95EB503C5C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271" y="331253"/>
            <a:ext cx="680801" cy="680801"/>
          </a:xfrm>
          <a:prstGeom prst="rect">
            <a:avLst/>
          </a:prstGeom>
        </p:spPr>
      </p:pic>
    </p:spTree>
    <p:extLst>
      <p:ext uri="{BB962C8B-B14F-4D97-AF65-F5344CB8AC3E}">
        <p14:creationId xmlns:p14="http://schemas.microsoft.com/office/powerpoint/2010/main" val="355371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594C0-4FC8-4392-821C-3DF6E4C4755E}"/>
              </a:ext>
            </a:extLst>
          </p:cNvPr>
          <p:cNvSpPr>
            <a:spLocks noGrp="1"/>
          </p:cNvSpPr>
          <p:nvPr>
            <p:ph type="title"/>
          </p:nvPr>
        </p:nvSpPr>
        <p:spPr/>
        <p:txBody>
          <a:bodyPr>
            <a:normAutofit/>
          </a:bodyPr>
          <a:lstStyle/>
          <a:p>
            <a:r>
              <a:rPr lang="en-US" sz="3600" dirty="0">
                <a:solidFill>
                  <a:schemeClr val="tx1"/>
                </a:solidFill>
                <a:latin typeface="Calibri" panose="020F0502020204030204" pitchFamily="34" charset="0"/>
                <a:cs typeface="Calibri" panose="020F0502020204030204" pitchFamily="34" charset="0"/>
              </a:rPr>
              <a:t>Features of Electra.AI</a:t>
            </a:r>
            <a:endParaRPr lang="en-IN" sz="3600"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46F4D85B-FF5C-42F6-950D-F732D9EB9575}"/>
              </a:ext>
            </a:extLst>
          </p:cNvPr>
          <p:cNvSpPr>
            <a:spLocks noGrp="1"/>
          </p:cNvSpPr>
          <p:nvPr>
            <p:ph idx="1"/>
          </p:nvPr>
        </p:nvSpPr>
        <p:spPr/>
        <p:txBody>
          <a:bodyPr>
            <a:normAutofit/>
          </a:bodyPr>
          <a:lstStyle/>
          <a:p>
            <a:r>
              <a:rPr lang="en-US" sz="1400" dirty="0">
                <a:solidFill>
                  <a:schemeClr val="tx1"/>
                </a:solidFill>
                <a:latin typeface="Calibri" panose="020F0502020204030204" pitchFamily="34" charset="0"/>
                <a:cs typeface="Calibri" panose="020F0502020204030204" pitchFamily="34" charset="0"/>
              </a:rPr>
              <a:t>1) </a:t>
            </a:r>
            <a:r>
              <a:rPr lang="en-US" sz="1400" b="1" dirty="0">
                <a:solidFill>
                  <a:schemeClr val="tx1"/>
                </a:solidFill>
                <a:latin typeface="Calibri" panose="020F0502020204030204" pitchFamily="34" charset="0"/>
                <a:cs typeface="Calibri" panose="020F0502020204030204" pitchFamily="34" charset="0"/>
              </a:rPr>
              <a:t>Detailed Dashboard </a:t>
            </a:r>
            <a:r>
              <a:rPr lang="en-US" sz="1400" dirty="0">
                <a:solidFill>
                  <a:schemeClr val="tx1"/>
                </a:solidFill>
                <a:latin typeface="Calibri" panose="020F0502020204030204" pitchFamily="34" charset="0"/>
                <a:cs typeface="Calibri" panose="020F0502020204030204" pitchFamily="34" charset="0"/>
              </a:rPr>
              <a:t>– The detailed dashboard provided to the customer provides easy monitoring of the electricity consumption</a:t>
            </a:r>
          </a:p>
          <a:p>
            <a:r>
              <a:rPr lang="en-US" sz="1400" dirty="0">
                <a:solidFill>
                  <a:schemeClr val="tx1"/>
                </a:solidFill>
                <a:latin typeface="Calibri" panose="020F0502020204030204" pitchFamily="34" charset="0"/>
                <a:cs typeface="Calibri" panose="020F0502020204030204" pitchFamily="34" charset="0"/>
              </a:rPr>
              <a:t>2) </a:t>
            </a:r>
            <a:r>
              <a:rPr lang="en-US" sz="1400" b="1" dirty="0">
                <a:solidFill>
                  <a:schemeClr val="tx1"/>
                </a:solidFill>
                <a:latin typeface="Calibri" panose="020F0502020204030204" pitchFamily="34" charset="0"/>
                <a:cs typeface="Calibri" panose="020F0502020204030204" pitchFamily="34" charset="0"/>
              </a:rPr>
              <a:t>Appliance-wise Consumption </a:t>
            </a:r>
            <a:r>
              <a:rPr lang="en-US" sz="1400" dirty="0">
                <a:solidFill>
                  <a:schemeClr val="tx1"/>
                </a:solidFill>
                <a:latin typeface="Calibri" panose="020F0502020204030204" pitchFamily="34" charset="0"/>
                <a:cs typeface="Calibri" panose="020F0502020204030204" pitchFamily="34" charset="0"/>
              </a:rPr>
              <a:t>– Will help the user to understand which appliances are being used the most and hence contributing maximum to the billing amount. This way the user can try to minimize the usage of those particular appliances</a:t>
            </a:r>
          </a:p>
          <a:p>
            <a:r>
              <a:rPr lang="en-US" sz="1400" dirty="0">
                <a:solidFill>
                  <a:schemeClr val="tx1"/>
                </a:solidFill>
                <a:latin typeface="Calibri" panose="020F0502020204030204" pitchFamily="34" charset="0"/>
                <a:cs typeface="Calibri" panose="020F0502020204030204" pitchFamily="34" charset="0"/>
              </a:rPr>
              <a:t>3) </a:t>
            </a:r>
            <a:r>
              <a:rPr lang="en-US" sz="1400" b="1" dirty="0">
                <a:solidFill>
                  <a:schemeClr val="tx1"/>
                </a:solidFill>
                <a:latin typeface="Calibri" panose="020F0502020204030204" pitchFamily="34" charset="0"/>
                <a:cs typeface="Calibri" panose="020F0502020204030204" pitchFamily="34" charset="0"/>
              </a:rPr>
              <a:t>Time-Series Forecasting &amp; Early Warnings</a:t>
            </a:r>
            <a:r>
              <a:rPr lang="en-US" sz="1400" dirty="0">
                <a:solidFill>
                  <a:schemeClr val="tx1"/>
                </a:solidFill>
                <a:latin typeface="Calibri" panose="020F0502020204030204" pitchFamily="34" charset="0"/>
                <a:cs typeface="Calibri" panose="020F0502020204030204" pitchFamily="34" charset="0"/>
              </a:rPr>
              <a:t> – Forecasting will help the user understand how much electricity is going to get consumed in the upcoming months and accordingly he can try to minimize it. Also, if there is abnormal usage of electricity it will generate early warnings so that the bill does not cross an excessive amount</a:t>
            </a:r>
          </a:p>
          <a:p>
            <a:r>
              <a:rPr lang="en-US" sz="1400" dirty="0">
                <a:solidFill>
                  <a:schemeClr val="tx1"/>
                </a:solidFill>
                <a:latin typeface="Calibri" panose="020F0502020204030204" pitchFamily="34" charset="0"/>
                <a:cs typeface="Calibri" panose="020F0502020204030204" pitchFamily="34" charset="0"/>
              </a:rPr>
              <a:t>4) </a:t>
            </a:r>
            <a:r>
              <a:rPr lang="en-US" sz="1400" b="1" dirty="0">
                <a:solidFill>
                  <a:schemeClr val="tx1"/>
                </a:solidFill>
                <a:latin typeface="Calibri" panose="020F0502020204030204" pitchFamily="34" charset="0"/>
                <a:cs typeface="Calibri" panose="020F0502020204030204" pitchFamily="34" charset="0"/>
              </a:rPr>
              <a:t>Detection of Faulty Devices </a:t>
            </a:r>
            <a:r>
              <a:rPr lang="en-US" sz="1400" dirty="0">
                <a:solidFill>
                  <a:schemeClr val="tx1"/>
                </a:solidFill>
                <a:latin typeface="Calibri" panose="020F0502020204030204" pitchFamily="34" charset="0"/>
                <a:cs typeface="Calibri" panose="020F0502020204030204" pitchFamily="34" charset="0"/>
              </a:rPr>
              <a:t>– Raise Anomalies in electricity consumption by any appliance. If there are too many anomalies then it means there is some kind of a shortage/faulty device which is leading to abnormal consumption of electricity</a:t>
            </a:r>
          </a:p>
          <a:p>
            <a:endParaRPr lang="en-IN" sz="1400" dirty="0">
              <a:solidFill>
                <a:schemeClr val="tx1"/>
              </a:solidFill>
              <a:latin typeface="Calibri" panose="020F0502020204030204" pitchFamily="34" charset="0"/>
              <a:cs typeface="Calibri" panose="020F0502020204030204" pitchFamily="34" charset="0"/>
            </a:endParaRPr>
          </a:p>
        </p:txBody>
      </p:sp>
      <p:pic>
        <p:nvPicPr>
          <p:cNvPr id="7" name="Graphic 6" descr="Database">
            <a:extLst>
              <a:ext uri="{FF2B5EF4-FFF2-40B4-BE49-F238E27FC236}">
                <a16:creationId xmlns:a16="http://schemas.microsoft.com/office/drawing/2014/main" id="{3A3FDFC1-DE48-4A15-864D-9B466FD24A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9188" y="1130127"/>
            <a:ext cx="687132" cy="687132"/>
          </a:xfrm>
          <a:prstGeom prst="rect">
            <a:avLst/>
          </a:prstGeom>
        </p:spPr>
      </p:pic>
    </p:spTree>
    <p:extLst>
      <p:ext uri="{BB962C8B-B14F-4D97-AF65-F5344CB8AC3E}">
        <p14:creationId xmlns:p14="http://schemas.microsoft.com/office/powerpoint/2010/main" val="3409952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2996C24-3B11-4B60-B4A9-0237FD27AACD}"/>
              </a:ext>
            </a:extLst>
          </p:cNvPr>
          <p:cNvCxnSpPr/>
          <p:nvPr/>
        </p:nvCxnSpPr>
        <p:spPr>
          <a:xfrm>
            <a:off x="195309" y="825623"/>
            <a:ext cx="11407806"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51FD304-A871-42F7-846C-B26E9B89BBB0}"/>
              </a:ext>
            </a:extLst>
          </p:cNvPr>
          <p:cNvSpPr txBox="1"/>
          <p:nvPr/>
        </p:nvSpPr>
        <p:spPr>
          <a:xfrm>
            <a:off x="861134" y="213062"/>
            <a:ext cx="10610149"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Detailed dashboard to keep a track of electricity consumption for easy monitoring</a:t>
            </a:r>
            <a:endParaRPr lang="en-IN" sz="2400" b="1" dirty="0">
              <a:latin typeface="Calibri" panose="020F0502020204030204" pitchFamily="34" charset="0"/>
              <a:cs typeface="Calibri" panose="020F0502020204030204" pitchFamily="34" charset="0"/>
            </a:endParaRPr>
          </a:p>
        </p:txBody>
      </p:sp>
      <p:pic>
        <p:nvPicPr>
          <p:cNvPr id="5" name="Graphic 4" descr="Eye">
            <a:extLst>
              <a:ext uri="{FF2B5EF4-FFF2-40B4-BE49-F238E27FC236}">
                <a16:creationId xmlns:a16="http://schemas.microsoft.com/office/drawing/2014/main" id="{8D79BBBB-BE12-4E53-A045-F6BCD1AFAF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5309" y="113186"/>
            <a:ext cx="661416" cy="661416"/>
          </a:xfrm>
          <a:prstGeom prst="rect">
            <a:avLst/>
          </a:prstGeom>
        </p:spPr>
      </p:pic>
      <p:pic>
        <p:nvPicPr>
          <p:cNvPr id="7" name="Picture 6">
            <a:extLst>
              <a:ext uri="{FF2B5EF4-FFF2-40B4-BE49-F238E27FC236}">
                <a16:creationId xmlns:a16="http://schemas.microsoft.com/office/drawing/2014/main" id="{A07F7E10-49BA-432C-A2EC-0EAC566DE5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281" y="1600661"/>
            <a:ext cx="9502176" cy="4510811"/>
          </a:xfrm>
          <a:prstGeom prst="rect">
            <a:avLst/>
          </a:prstGeom>
        </p:spPr>
      </p:pic>
      <p:sp>
        <p:nvSpPr>
          <p:cNvPr id="8" name="TextBox 7">
            <a:extLst>
              <a:ext uri="{FF2B5EF4-FFF2-40B4-BE49-F238E27FC236}">
                <a16:creationId xmlns:a16="http://schemas.microsoft.com/office/drawing/2014/main" id="{8EC1A092-FA09-4135-9952-3FE3B399FE60}"/>
              </a:ext>
            </a:extLst>
          </p:cNvPr>
          <p:cNvSpPr txBox="1"/>
          <p:nvPr/>
        </p:nvSpPr>
        <p:spPr>
          <a:xfrm>
            <a:off x="512064" y="1051560"/>
            <a:ext cx="7717754" cy="323165"/>
          </a:xfrm>
          <a:prstGeom prst="rect">
            <a:avLst/>
          </a:prstGeom>
          <a:noFill/>
        </p:spPr>
        <p:txBody>
          <a:bodyPr wrap="none" rtlCol="0">
            <a:spAutoFit/>
          </a:bodyPr>
          <a:lstStyle/>
          <a:p>
            <a:r>
              <a:rPr lang="en-US" sz="1500" dirty="0">
                <a:latin typeface="Calibri" panose="020F0502020204030204" pitchFamily="34" charset="0"/>
                <a:cs typeface="Calibri" panose="020F0502020204030204" pitchFamily="34" charset="0"/>
              </a:rPr>
              <a:t>The Electra.AI dashboard provides a deep-insight to the consumer of the electricity consumption</a:t>
            </a:r>
            <a:endParaRPr lang="en-IN" sz="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0882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DE6FF-CA4E-49E1-AE34-E0DFED8A5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133" y="2152947"/>
            <a:ext cx="8247355" cy="4071618"/>
          </a:xfrm>
          <a:prstGeom prst="rect">
            <a:avLst/>
          </a:prstGeom>
        </p:spPr>
      </p:pic>
      <p:sp>
        <p:nvSpPr>
          <p:cNvPr id="4" name="TextBox 3">
            <a:extLst>
              <a:ext uri="{FF2B5EF4-FFF2-40B4-BE49-F238E27FC236}">
                <a16:creationId xmlns:a16="http://schemas.microsoft.com/office/drawing/2014/main" id="{A171D7ED-D3BF-41BD-8BA0-F582762EC155}"/>
              </a:ext>
            </a:extLst>
          </p:cNvPr>
          <p:cNvSpPr txBox="1"/>
          <p:nvPr/>
        </p:nvSpPr>
        <p:spPr>
          <a:xfrm>
            <a:off x="861134" y="213062"/>
            <a:ext cx="10844700"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Appliance-wise Consumption for Consumer to optimize usage of specific Appliances</a:t>
            </a:r>
            <a:endParaRPr lang="en-IN" sz="2400" b="1"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800168DE-3B6D-4721-AB5D-51BFC0D6B684}"/>
              </a:ext>
            </a:extLst>
          </p:cNvPr>
          <p:cNvCxnSpPr/>
          <p:nvPr/>
        </p:nvCxnSpPr>
        <p:spPr>
          <a:xfrm>
            <a:off x="195309" y="825623"/>
            <a:ext cx="11407806"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descr="Head with gears">
            <a:extLst>
              <a:ext uri="{FF2B5EF4-FFF2-40B4-BE49-F238E27FC236}">
                <a16:creationId xmlns:a16="http://schemas.microsoft.com/office/drawing/2014/main" id="{F652CE22-BEED-40B1-8233-DD491FDF33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0705" y="199746"/>
            <a:ext cx="550429" cy="550429"/>
          </a:xfrm>
          <a:prstGeom prst="rect">
            <a:avLst/>
          </a:prstGeom>
        </p:spPr>
      </p:pic>
      <p:sp>
        <p:nvSpPr>
          <p:cNvPr id="8" name="TextBox 7">
            <a:extLst>
              <a:ext uri="{FF2B5EF4-FFF2-40B4-BE49-F238E27FC236}">
                <a16:creationId xmlns:a16="http://schemas.microsoft.com/office/drawing/2014/main" id="{A87BEC22-B835-4C6D-B26F-04A6501F440F}"/>
              </a:ext>
            </a:extLst>
          </p:cNvPr>
          <p:cNvSpPr txBox="1"/>
          <p:nvPr/>
        </p:nvSpPr>
        <p:spPr>
          <a:xfrm>
            <a:off x="861134" y="1386682"/>
            <a:ext cx="10335971" cy="646331"/>
          </a:xfrm>
          <a:prstGeom prst="rect">
            <a:avLst/>
          </a:prstGeom>
          <a:noFill/>
        </p:spPr>
        <p:txBody>
          <a:bodyPr wrap="none" rtlCol="0">
            <a:spAutoFit/>
          </a:bodyPr>
          <a:lstStyle/>
          <a:p>
            <a:r>
              <a:rPr lang="en-US" b="1" dirty="0">
                <a:latin typeface="Calibri" panose="020F0502020204030204" pitchFamily="34" charset="0"/>
                <a:cs typeface="Calibri" panose="020F0502020204030204" pitchFamily="34" charset="0"/>
              </a:rPr>
              <a:t>Finding the correct appliance usage to optimize - </a:t>
            </a:r>
            <a:r>
              <a:rPr lang="en-US" dirty="0">
                <a:latin typeface="Calibri" panose="020F0502020204030204" pitchFamily="34" charset="0"/>
                <a:cs typeface="Calibri" panose="020F0502020204030204" pitchFamily="34" charset="0"/>
              </a:rPr>
              <a:t>T</a:t>
            </a:r>
            <a:r>
              <a:rPr lang="en-IN" dirty="0">
                <a:latin typeface="Calibri" panose="020F0502020204030204" pitchFamily="34" charset="0"/>
                <a:cs typeface="Calibri" panose="020F0502020204030204" pitchFamily="34" charset="0"/>
              </a:rPr>
              <a:t>he distribution of appliance usage gives the consumer to </a:t>
            </a:r>
            <a:br>
              <a:rPr lang="en-IN" dirty="0">
                <a:latin typeface="Calibri" panose="020F0502020204030204" pitchFamily="34" charset="0"/>
                <a:cs typeface="Calibri" panose="020F0502020204030204" pitchFamily="34" charset="0"/>
              </a:rPr>
            </a:br>
            <a:r>
              <a:rPr lang="en-IN" dirty="0">
                <a:latin typeface="Calibri" panose="020F0502020204030204" pitchFamily="34" charset="0"/>
                <a:cs typeface="Calibri" panose="020F0502020204030204" pitchFamily="34" charset="0"/>
              </a:rPr>
              <a:t>accurately optimize the electricity consumption specific to that appliance</a:t>
            </a:r>
          </a:p>
        </p:txBody>
      </p:sp>
    </p:spTree>
    <p:extLst>
      <p:ext uri="{BB962C8B-B14F-4D97-AF65-F5344CB8AC3E}">
        <p14:creationId xmlns:p14="http://schemas.microsoft.com/office/powerpoint/2010/main" val="4037215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2D2393E-4CA7-478C-AE4A-97F40E5D88F5}"/>
              </a:ext>
            </a:extLst>
          </p:cNvPr>
          <p:cNvCxnSpPr/>
          <p:nvPr/>
        </p:nvCxnSpPr>
        <p:spPr>
          <a:xfrm>
            <a:off x="195309" y="825623"/>
            <a:ext cx="11407806"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D8879A0-C3F0-498E-B788-F1E6D53BE13C}"/>
              </a:ext>
            </a:extLst>
          </p:cNvPr>
          <p:cNvSpPr txBox="1"/>
          <p:nvPr/>
        </p:nvSpPr>
        <p:spPr>
          <a:xfrm>
            <a:off x="1075122" y="250588"/>
            <a:ext cx="10541155"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Electricity consumption forecast and early-warning alerts to keep it under control</a:t>
            </a:r>
            <a:endParaRPr lang="en-IN" sz="2400" b="1" dirty="0">
              <a:latin typeface="Calibri" panose="020F0502020204030204" pitchFamily="34" charset="0"/>
              <a:cs typeface="Calibri" panose="020F0502020204030204" pitchFamily="34" charset="0"/>
            </a:endParaRPr>
          </a:p>
        </p:txBody>
      </p:sp>
      <p:pic>
        <p:nvPicPr>
          <p:cNvPr id="5" name="Graphic 4" descr="Upward trend">
            <a:extLst>
              <a:ext uri="{FF2B5EF4-FFF2-40B4-BE49-F238E27FC236}">
                <a16:creationId xmlns:a16="http://schemas.microsoft.com/office/drawing/2014/main" id="{3F367722-3603-405E-B15F-7F87D1D763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305" y="156479"/>
            <a:ext cx="574829" cy="574829"/>
          </a:xfrm>
          <a:prstGeom prst="rect">
            <a:avLst/>
          </a:prstGeom>
        </p:spPr>
      </p:pic>
      <p:pic>
        <p:nvPicPr>
          <p:cNvPr id="7" name="Picture 6">
            <a:extLst>
              <a:ext uri="{FF2B5EF4-FFF2-40B4-BE49-F238E27FC236}">
                <a16:creationId xmlns:a16="http://schemas.microsoft.com/office/drawing/2014/main" id="{AC1C3319-3FBA-488F-9A72-587B79CCC3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306" y="2435750"/>
            <a:ext cx="8245136" cy="3810590"/>
          </a:xfrm>
          <a:prstGeom prst="rect">
            <a:avLst/>
          </a:prstGeom>
        </p:spPr>
      </p:pic>
      <p:pic>
        <p:nvPicPr>
          <p:cNvPr id="9" name="Picture 8">
            <a:extLst>
              <a:ext uri="{FF2B5EF4-FFF2-40B4-BE49-F238E27FC236}">
                <a16:creationId xmlns:a16="http://schemas.microsoft.com/office/drawing/2014/main" id="{BD616D41-921E-4DED-9103-FBA065F87A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6297" y="1936231"/>
            <a:ext cx="2366506" cy="4310109"/>
          </a:xfrm>
          <a:prstGeom prst="rect">
            <a:avLst/>
          </a:prstGeom>
        </p:spPr>
      </p:pic>
      <p:sp>
        <p:nvSpPr>
          <p:cNvPr id="10" name="TextBox 9">
            <a:extLst>
              <a:ext uri="{FF2B5EF4-FFF2-40B4-BE49-F238E27FC236}">
                <a16:creationId xmlns:a16="http://schemas.microsoft.com/office/drawing/2014/main" id="{3E9D8FC8-3812-4C97-9C72-8DA3A691834A}"/>
              </a:ext>
            </a:extLst>
          </p:cNvPr>
          <p:cNvSpPr txBox="1"/>
          <p:nvPr/>
        </p:nvSpPr>
        <p:spPr>
          <a:xfrm>
            <a:off x="8776398" y="1544714"/>
            <a:ext cx="1646989" cy="323165"/>
          </a:xfrm>
          <a:prstGeom prst="rect">
            <a:avLst/>
          </a:prstGeom>
          <a:noFill/>
        </p:spPr>
        <p:txBody>
          <a:bodyPr wrap="none" rtlCol="0">
            <a:spAutoFit/>
          </a:bodyPr>
          <a:lstStyle/>
          <a:p>
            <a:r>
              <a:rPr lang="en-US" sz="1500" b="1" u="sng" dirty="0">
                <a:latin typeface="Calibri" panose="020F0502020204030204" pitchFamily="34" charset="0"/>
                <a:cs typeface="Calibri" panose="020F0502020204030204" pitchFamily="34" charset="0"/>
              </a:rPr>
              <a:t>Automated Emails</a:t>
            </a:r>
            <a:endParaRPr lang="en-IN" sz="1500" b="1" u="sng"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F2BA711B-A6E1-4F66-9FD0-EB9B0EB52250}"/>
              </a:ext>
            </a:extLst>
          </p:cNvPr>
          <p:cNvSpPr txBox="1"/>
          <p:nvPr/>
        </p:nvSpPr>
        <p:spPr>
          <a:xfrm>
            <a:off x="286305" y="2018269"/>
            <a:ext cx="4707443" cy="323165"/>
          </a:xfrm>
          <a:prstGeom prst="rect">
            <a:avLst/>
          </a:prstGeom>
          <a:noFill/>
        </p:spPr>
        <p:txBody>
          <a:bodyPr wrap="none" rtlCol="0">
            <a:spAutoFit/>
          </a:bodyPr>
          <a:lstStyle/>
          <a:p>
            <a:r>
              <a:rPr lang="en-US" sz="1500" b="1" u="sng" dirty="0">
                <a:latin typeface="Calibri" panose="020F0502020204030204" pitchFamily="34" charset="0"/>
                <a:cs typeface="Calibri" panose="020F0502020204030204" pitchFamily="34" charset="0"/>
              </a:rPr>
              <a:t>Tracking of the days with excess electricity consumption</a:t>
            </a:r>
            <a:endParaRPr lang="en-IN" sz="1500" b="1" u="sng"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0C933B35-09F1-42FC-9604-EA36EEDCB5CF}"/>
              </a:ext>
            </a:extLst>
          </p:cNvPr>
          <p:cNvSpPr txBox="1"/>
          <p:nvPr/>
        </p:nvSpPr>
        <p:spPr>
          <a:xfrm>
            <a:off x="286305" y="982373"/>
            <a:ext cx="9166548" cy="553998"/>
          </a:xfrm>
          <a:prstGeom prst="rect">
            <a:avLst/>
          </a:prstGeom>
          <a:noFill/>
        </p:spPr>
        <p:txBody>
          <a:bodyPr wrap="none" rtlCol="0">
            <a:spAutoFit/>
          </a:bodyPr>
          <a:lstStyle/>
          <a:p>
            <a:r>
              <a:rPr lang="en-US" sz="1500" dirty="0">
                <a:latin typeface="Calibri" panose="020F0502020204030204" pitchFamily="34" charset="0"/>
                <a:cs typeface="Calibri" panose="020F0502020204030204" pitchFamily="34" charset="0"/>
              </a:rPr>
              <a:t>Raising early warnings of the electricity consumption will help the user to be aware of the electricity bill and hence </a:t>
            </a:r>
            <a:br>
              <a:rPr lang="en-US" sz="1500" dirty="0">
                <a:latin typeface="Calibri" panose="020F0502020204030204" pitchFamily="34" charset="0"/>
                <a:cs typeface="Calibri" panose="020F0502020204030204" pitchFamily="34" charset="0"/>
              </a:rPr>
            </a:br>
            <a:r>
              <a:rPr lang="en-US" sz="1500" dirty="0">
                <a:latin typeface="Calibri" panose="020F0502020204030204" pitchFamily="34" charset="0"/>
                <a:cs typeface="Calibri" panose="020F0502020204030204" pitchFamily="34" charset="0"/>
              </a:rPr>
              <a:t>can work accordingly to minimize it. Automated emails along with the report is sent to the consumer</a:t>
            </a:r>
            <a:endParaRPr lang="en-IN" sz="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8588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03C6F87-64A5-488A-BA76-5B126FFBF51D}"/>
              </a:ext>
            </a:extLst>
          </p:cNvPr>
          <p:cNvCxnSpPr/>
          <p:nvPr/>
        </p:nvCxnSpPr>
        <p:spPr>
          <a:xfrm>
            <a:off x="195309" y="825623"/>
            <a:ext cx="11407806"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E5E84A3-9326-44B2-8F4D-AD8029A60EBC}"/>
              </a:ext>
            </a:extLst>
          </p:cNvPr>
          <p:cNvSpPr txBox="1"/>
          <p:nvPr/>
        </p:nvSpPr>
        <p:spPr>
          <a:xfrm>
            <a:off x="1075122" y="250588"/>
            <a:ext cx="9600064"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Detection of faulty devices through highly fluctuating power consumption</a:t>
            </a:r>
            <a:endParaRPr lang="en-IN" sz="2400" b="1" dirty="0">
              <a:latin typeface="Calibri" panose="020F0502020204030204" pitchFamily="34" charset="0"/>
              <a:cs typeface="Calibri" panose="020F0502020204030204" pitchFamily="34" charset="0"/>
            </a:endParaRPr>
          </a:p>
        </p:txBody>
      </p:sp>
      <p:pic>
        <p:nvPicPr>
          <p:cNvPr id="5" name="Graphic 4" descr="Research">
            <a:extLst>
              <a:ext uri="{FF2B5EF4-FFF2-40B4-BE49-F238E27FC236}">
                <a16:creationId xmlns:a16="http://schemas.microsoft.com/office/drawing/2014/main" id="{5299B039-A82E-4E62-9CFE-75729D22EF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3686" y="211113"/>
            <a:ext cx="540614" cy="540614"/>
          </a:xfrm>
          <a:prstGeom prst="rect">
            <a:avLst/>
          </a:prstGeom>
        </p:spPr>
      </p:pic>
      <p:pic>
        <p:nvPicPr>
          <p:cNvPr id="9" name="Picture 8">
            <a:extLst>
              <a:ext uri="{FF2B5EF4-FFF2-40B4-BE49-F238E27FC236}">
                <a16:creationId xmlns:a16="http://schemas.microsoft.com/office/drawing/2014/main" id="{B1C31B87-EF8D-476E-9545-3E08E5307E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4557" y="1179618"/>
            <a:ext cx="2495393" cy="4923780"/>
          </a:xfrm>
          <a:prstGeom prst="rect">
            <a:avLst/>
          </a:prstGeom>
        </p:spPr>
      </p:pic>
      <p:sp>
        <p:nvSpPr>
          <p:cNvPr id="10" name="TextBox 9">
            <a:extLst>
              <a:ext uri="{FF2B5EF4-FFF2-40B4-BE49-F238E27FC236}">
                <a16:creationId xmlns:a16="http://schemas.microsoft.com/office/drawing/2014/main" id="{38927AF1-A947-47A8-9927-E7FF511AC837}"/>
              </a:ext>
            </a:extLst>
          </p:cNvPr>
          <p:cNvSpPr txBox="1"/>
          <p:nvPr/>
        </p:nvSpPr>
        <p:spPr>
          <a:xfrm>
            <a:off x="994300" y="1223988"/>
            <a:ext cx="6458819" cy="615553"/>
          </a:xfrm>
          <a:prstGeom prst="rect">
            <a:avLst/>
          </a:prstGeom>
          <a:noFill/>
        </p:spPr>
        <p:txBody>
          <a:bodyPr wrap="none" rtlCol="0">
            <a:spAutoFit/>
          </a:bodyPr>
          <a:lstStyle/>
          <a:p>
            <a:r>
              <a:rPr lang="en-US" sz="1700" dirty="0">
                <a:latin typeface="Calibri" panose="020F0502020204030204" pitchFamily="34" charset="0"/>
                <a:cs typeface="Calibri" panose="020F0502020204030204" pitchFamily="34" charset="0"/>
              </a:rPr>
              <a:t>Anomaly detection in power consumption of particular device can save</a:t>
            </a:r>
            <a:br>
              <a:rPr lang="en-US" sz="1700" dirty="0">
                <a:latin typeface="Calibri" panose="020F0502020204030204" pitchFamily="34" charset="0"/>
                <a:cs typeface="Calibri" panose="020F0502020204030204" pitchFamily="34" charset="0"/>
              </a:rPr>
            </a:br>
            <a:r>
              <a:rPr lang="en-US" sz="1700" dirty="0">
                <a:latin typeface="Calibri" panose="020F0502020204030204" pitchFamily="34" charset="0"/>
                <a:cs typeface="Calibri" panose="020F0502020204030204" pitchFamily="34" charset="0"/>
              </a:rPr>
              <a:t>a lot of power as well as prevent power outage</a:t>
            </a:r>
            <a:endParaRPr lang="en-IN" sz="17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A53AB50-A6B0-4892-8A6B-07312C19B4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300" y="2324289"/>
            <a:ext cx="7752501" cy="3779109"/>
          </a:xfrm>
          <a:prstGeom prst="rect">
            <a:avLst/>
          </a:prstGeom>
        </p:spPr>
      </p:pic>
      <p:sp>
        <p:nvSpPr>
          <p:cNvPr id="8" name="TextBox 7">
            <a:extLst>
              <a:ext uri="{FF2B5EF4-FFF2-40B4-BE49-F238E27FC236}">
                <a16:creationId xmlns:a16="http://schemas.microsoft.com/office/drawing/2014/main" id="{243314AA-3827-4533-94EB-B6B319F14214}"/>
              </a:ext>
            </a:extLst>
          </p:cNvPr>
          <p:cNvSpPr txBox="1"/>
          <p:nvPr/>
        </p:nvSpPr>
        <p:spPr>
          <a:xfrm>
            <a:off x="924202" y="2001124"/>
            <a:ext cx="5245026" cy="323165"/>
          </a:xfrm>
          <a:prstGeom prst="rect">
            <a:avLst/>
          </a:prstGeom>
          <a:noFill/>
        </p:spPr>
        <p:txBody>
          <a:bodyPr wrap="none" rtlCol="0">
            <a:spAutoFit/>
          </a:bodyPr>
          <a:lstStyle/>
          <a:p>
            <a:r>
              <a:rPr lang="en-US" sz="1500" b="1" u="sng" dirty="0">
                <a:latin typeface="Calibri" panose="020F0502020204030204" pitchFamily="34" charset="0"/>
                <a:cs typeface="Calibri" panose="020F0502020204030204" pitchFamily="34" charset="0"/>
              </a:rPr>
              <a:t>Anomaly Detection in Power Consumption of Washing Machine</a:t>
            </a:r>
            <a:endParaRPr lang="en-IN" sz="1500" b="1" u="sng"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0EC73F0C-2953-4A89-8D9C-68CEFCCD54C4}"/>
              </a:ext>
            </a:extLst>
          </p:cNvPr>
          <p:cNvSpPr txBox="1"/>
          <p:nvPr/>
        </p:nvSpPr>
        <p:spPr>
          <a:xfrm>
            <a:off x="8882324" y="868227"/>
            <a:ext cx="1646989" cy="323165"/>
          </a:xfrm>
          <a:prstGeom prst="rect">
            <a:avLst/>
          </a:prstGeom>
          <a:noFill/>
        </p:spPr>
        <p:txBody>
          <a:bodyPr wrap="none" rtlCol="0">
            <a:spAutoFit/>
          </a:bodyPr>
          <a:lstStyle/>
          <a:p>
            <a:r>
              <a:rPr lang="en-US" sz="1500" b="1" u="sng" dirty="0">
                <a:latin typeface="Calibri" panose="020F0502020204030204" pitchFamily="34" charset="0"/>
                <a:cs typeface="Calibri" panose="020F0502020204030204" pitchFamily="34" charset="0"/>
              </a:rPr>
              <a:t>Automated Emails</a:t>
            </a:r>
            <a:endParaRPr lang="en-IN" sz="1500" b="1" u="sn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2091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25A1ACF-4B69-4892-9EC9-C84322B12060}"/>
              </a:ext>
            </a:extLst>
          </p:cNvPr>
          <p:cNvCxnSpPr/>
          <p:nvPr/>
        </p:nvCxnSpPr>
        <p:spPr>
          <a:xfrm>
            <a:off x="216023" y="1109709"/>
            <a:ext cx="11407806"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A82E749-16CE-49CC-8E63-FA5B18D54A45}"/>
              </a:ext>
            </a:extLst>
          </p:cNvPr>
          <p:cNvSpPr txBox="1"/>
          <p:nvPr/>
        </p:nvSpPr>
        <p:spPr>
          <a:xfrm>
            <a:off x="887767" y="458591"/>
            <a:ext cx="4739759" cy="523220"/>
          </a:xfrm>
          <a:prstGeom prst="rect">
            <a:avLst/>
          </a:prstGeom>
          <a:noFill/>
        </p:spPr>
        <p:txBody>
          <a:bodyPr wrap="none" rtlCol="0">
            <a:spAutoFit/>
          </a:bodyPr>
          <a:lstStyle/>
          <a:p>
            <a:r>
              <a:rPr lang="en-US" sz="2800" dirty="0"/>
              <a:t>Advantages of using Electra.AI</a:t>
            </a:r>
            <a:endParaRPr lang="en-IN" sz="2800" dirty="0"/>
          </a:p>
        </p:txBody>
      </p:sp>
      <p:sp>
        <p:nvSpPr>
          <p:cNvPr id="6" name="TextBox 5">
            <a:extLst>
              <a:ext uri="{FF2B5EF4-FFF2-40B4-BE49-F238E27FC236}">
                <a16:creationId xmlns:a16="http://schemas.microsoft.com/office/drawing/2014/main" id="{1E9B13DA-981A-45B7-8C6F-DE2E165DE3B4}"/>
              </a:ext>
            </a:extLst>
          </p:cNvPr>
          <p:cNvSpPr txBox="1"/>
          <p:nvPr/>
        </p:nvSpPr>
        <p:spPr>
          <a:xfrm>
            <a:off x="216023" y="1225119"/>
            <a:ext cx="11880432" cy="4260077"/>
          </a:xfrm>
          <a:prstGeom prst="rect">
            <a:avLst/>
          </a:prstGeom>
          <a:noFill/>
        </p:spPr>
        <p:txBody>
          <a:bodyPr wrap="none" rtlCol="0">
            <a:spAutoFit/>
          </a:bodyPr>
          <a:lstStyle/>
          <a:p>
            <a:pPr marL="400050" indent="-400050">
              <a:lnSpc>
                <a:spcPct val="150000"/>
              </a:lnSpc>
              <a:buAutoNum type="romanLcParenR"/>
            </a:pPr>
            <a:r>
              <a:rPr lang="en-US" sz="1400" b="1" dirty="0">
                <a:latin typeface="Calibri" panose="020F0502020204030204" pitchFamily="34" charset="0"/>
                <a:cs typeface="Calibri" panose="020F0502020204030204" pitchFamily="34" charset="0"/>
              </a:rPr>
              <a:t>Cost Saving on Electricity Bill</a:t>
            </a:r>
            <a:r>
              <a:rPr lang="en-US" sz="1400" dirty="0">
                <a:latin typeface="Calibri" panose="020F0502020204030204" pitchFamily="34" charset="0"/>
                <a:cs typeface="Calibri" panose="020F0502020204030204" pitchFamily="34" charset="0"/>
              </a:rPr>
              <a:t> – Reduces the electricity bill by 8-15% on a monthly basis based on how religiously the consumer utilizes the data</a:t>
            </a:r>
          </a:p>
          <a:p>
            <a:pPr marL="400050" indent="-400050">
              <a:lnSpc>
                <a:spcPct val="150000"/>
              </a:lnSpc>
              <a:buFontTx/>
              <a:buAutoNum type="romanLcParenR"/>
            </a:pPr>
            <a:r>
              <a:rPr lang="en-US" sz="1400" b="1" dirty="0">
                <a:latin typeface="Calibri" panose="020F0502020204030204" pitchFamily="34" charset="0"/>
                <a:cs typeface="Calibri" panose="020F0502020204030204" pitchFamily="34" charset="0"/>
              </a:rPr>
              <a:t>Detection of Faulty Devices</a:t>
            </a:r>
            <a:r>
              <a:rPr lang="en-US" sz="1400" dirty="0">
                <a:latin typeface="Calibri" panose="020F0502020204030204" pitchFamily="34" charset="0"/>
                <a:cs typeface="Calibri" panose="020F0502020204030204" pitchFamily="34" charset="0"/>
              </a:rPr>
              <a:t> – Helps in detecting faulty devices, thus prevents excess electricity consumption, MCB trips, etc.</a:t>
            </a:r>
          </a:p>
          <a:p>
            <a:pPr marL="400050" indent="-400050">
              <a:lnSpc>
                <a:spcPct val="150000"/>
              </a:lnSpc>
              <a:buAutoNum type="romanLcParenR"/>
            </a:pPr>
            <a:r>
              <a:rPr lang="en-US" sz="1400" b="1" dirty="0">
                <a:latin typeface="Calibri" panose="020F0502020204030204" pitchFamily="34" charset="0"/>
                <a:cs typeface="Calibri" panose="020F0502020204030204" pitchFamily="34" charset="0"/>
              </a:rPr>
              <a:t>Environment Friendly</a:t>
            </a:r>
            <a:r>
              <a:rPr lang="en-US" sz="1400" dirty="0">
                <a:latin typeface="Calibri" panose="020F0502020204030204" pitchFamily="34" charset="0"/>
                <a:cs typeface="Calibri" panose="020F0502020204030204" pitchFamily="34" charset="0"/>
              </a:rPr>
              <a:t> - Helps to cut greenhouse emissions from electricity plants</a:t>
            </a:r>
          </a:p>
          <a:p>
            <a:pPr marL="400050" indent="-400050">
              <a:lnSpc>
                <a:spcPct val="150000"/>
              </a:lnSpc>
              <a:buAutoNum type="romanLcParenR"/>
            </a:pPr>
            <a:r>
              <a:rPr lang="en-US" sz="1400" b="1" dirty="0">
                <a:latin typeface="Calibri" panose="020F0502020204030204" pitchFamily="34" charset="0"/>
                <a:cs typeface="Calibri" panose="020F0502020204030204" pitchFamily="34" charset="0"/>
              </a:rPr>
              <a:t>Meter reading Margin of Error reduces to 0 </a:t>
            </a:r>
            <a:r>
              <a:rPr lang="en-US" sz="1400" dirty="0">
                <a:latin typeface="Calibri" panose="020F0502020204030204" pitchFamily="34" charset="0"/>
                <a:cs typeface="Calibri" panose="020F0502020204030204" pitchFamily="34" charset="0"/>
              </a:rPr>
              <a:t>– Manual intervention is not needed in meter reading so error is almost 0 unless technical glitch</a:t>
            </a:r>
          </a:p>
          <a:p>
            <a:pPr marL="400050" indent="-400050">
              <a:lnSpc>
                <a:spcPct val="150000"/>
              </a:lnSpc>
              <a:buAutoNum type="romanLcParenR"/>
            </a:pPr>
            <a:r>
              <a:rPr lang="en-US" sz="1400" b="1" dirty="0">
                <a:latin typeface="Calibri" panose="020F0502020204030204" pitchFamily="34" charset="0"/>
                <a:cs typeface="Calibri" panose="020F0502020204030204" pitchFamily="34" charset="0"/>
              </a:rPr>
              <a:t>Electricity Theft becomes impossible</a:t>
            </a:r>
            <a:r>
              <a:rPr lang="en-US" sz="1400" dirty="0">
                <a:latin typeface="Calibri" panose="020F0502020204030204" pitchFamily="34" charset="0"/>
                <a:cs typeface="Calibri" panose="020F0502020204030204" pitchFamily="34" charset="0"/>
              </a:rPr>
              <a:t> – Stealing electricity is a crime and because of this cloud storage, etc. it becomes easy to monitor consumption of </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energy</a:t>
            </a:r>
          </a:p>
          <a:p>
            <a:pPr marL="400050" indent="-400050">
              <a:lnSpc>
                <a:spcPct val="150000"/>
              </a:lnSpc>
              <a:buAutoNum type="romanLcParenR"/>
            </a:pPr>
            <a:r>
              <a:rPr lang="en-US" sz="1400" b="1" dirty="0">
                <a:latin typeface="Calibri" panose="020F0502020204030204" pitchFamily="34" charset="0"/>
                <a:cs typeface="Calibri" panose="020F0502020204030204" pitchFamily="34" charset="0"/>
              </a:rPr>
              <a:t>Improves Profitability of Power Company </a:t>
            </a:r>
            <a:r>
              <a:rPr lang="en-US" sz="1400" dirty="0">
                <a:latin typeface="Calibri" panose="020F0502020204030204" pitchFamily="34" charset="0"/>
                <a:cs typeface="Calibri" panose="020F0502020204030204" pitchFamily="34" charset="0"/>
              </a:rPr>
              <a:t>– Optimized power consumption by every household means less maintenance, less manual labor required</a:t>
            </a:r>
          </a:p>
          <a:p>
            <a:pPr marL="400050" indent="-400050">
              <a:lnSpc>
                <a:spcPct val="150000"/>
              </a:lnSpc>
              <a:buAutoNum type="romanLcParenR"/>
            </a:pPr>
            <a:r>
              <a:rPr lang="en-US" sz="1400" b="1" dirty="0">
                <a:latin typeface="Calibri" panose="020F0502020204030204" pitchFamily="34" charset="0"/>
                <a:cs typeface="Calibri" panose="020F0502020204030204" pitchFamily="34" charset="0"/>
              </a:rPr>
              <a:t>Power Saving &amp; Efficiency </a:t>
            </a:r>
            <a:r>
              <a:rPr lang="en-US" sz="1400" dirty="0">
                <a:latin typeface="Calibri" panose="020F0502020204030204" pitchFamily="34" charset="0"/>
                <a:cs typeface="Calibri" panose="020F0502020204030204" pitchFamily="34" charset="0"/>
              </a:rPr>
              <a:t>– This will help in optimizing power consumption which will lead to less power outages/blackouts. This will also help in reducing </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the no. of plants</a:t>
            </a:r>
          </a:p>
          <a:p>
            <a:pPr marL="400050" indent="-400050">
              <a:lnSpc>
                <a:spcPct val="150000"/>
              </a:lnSpc>
              <a:buAutoNum type="romanLcParenR"/>
            </a:pPr>
            <a:r>
              <a:rPr lang="en-US" sz="1400" b="1" dirty="0">
                <a:latin typeface="Calibri" panose="020F0502020204030204" pitchFamily="34" charset="0"/>
                <a:cs typeface="Calibri" panose="020F0502020204030204" pitchFamily="34" charset="0"/>
              </a:rPr>
              <a:t>Detailed Electricity Report to Consumers</a:t>
            </a:r>
            <a:r>
              <a:rPr lang="en-US" sz="1400" dirty="0">
                <a:latin typeface="Calibri" panose="020F0502020204030204" pitchFamily="34" charset="0"/>
                <a:cs typeface="Calibri" panose="020F0502020204030204" pitchFamily="34" charset="0"/>
              </a:rPr>
              <a:t> – Offers homeowners detailed information about their power consumption so there won’t be any argument</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between the consumer and the supplier</a:t>
            </a:r>
          </a:p>
          <a:p>
            <a:pPr marL="400050" indent="-400050">
              <a:lnSpc>
                <a:spcPct val="150000"/>
              </a:lnSpc>
              <a:buAutoNum type="romanLcParenR"/>
            </a:pPr>
            <a:r>
              <a:rPr lang="en-US" sz="1400" b="1" dirty="0">
                <a:latin typeface="Calibri" panose="020F0502020204030204" pitchFamily="34" charset="0"/>
                <a:cs typeface="Calibri" panose="020F0502020204030204" pitchFamily="34" charset="0"/>
              </a:rPr>
              <a:t>Cost of Installation and Maintenance same as traditional meters </a:t>
            </a:r>
            <a:r>
              <a:rPr lang="en-US" sz="1400" dirty="0">
                <a:latin typeface="Calibri" panose="020F0502020204030204" pitchFamily="34" charset="0"/>
                <a:cs typeface="Calibri" panose="020F0502020204030204" pitchFamily="34" charset="0"/>
              </a:rPr>
              <a:t>– The installation and maintenance of a smart meter tends to be same as traditional </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meters. The research by UK Govt. showed that the cost of installation of a smart meter takes around GBP 100 </a:t>
            </a:r>
            <a:endParaRPr lang="en-US" sz="1400" b="1" dirty="0">
              <a:latin typeface="Calibri" panose="020F0502020204030204" pitchFamily="34" charset="0"/>
              <a:cs typeface="Calibri" panose="020F0502020204030204" pitchFamily="34" charset="0"/>
            </a:endParaRPr>
          </a:p>
        </p:txBody>
      </p:sp>
      <p:pic>
        <p:nvPicPr>
          <p:cNvPr id="10" name="Graphic 9" descr="Bullseye">
            <a:extLst>
              <a:ext uri="{FF2B5EF4-FFF2-40B4-BE49-F238E27FC236}">
                <a16:creationId xmlns:a16="http://schemas.microsoft.com/office/drawing/2014/main" id="{D717EDAC-23F8-4E61-960E-12CC8CD2B9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023" y="428347"/>
            <a:ext cx="583707" cy="583707"/>
          </a:xfrm>
          <a:prstGeom prst="rect">
            <a:avLst/>
          </a:prstGeom>
        </p:spPr>
      </p:pic>
    </p:spTree>
    <p:extLst>
      <p:ext uri="{BB962C8B-B14F-4D97-AF65-F5344CB8AC3E}">
        <p14:creationId xmlns:p14="http://schemas.microsoft.com/office/powerpoint/2010/main" val="10184908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Urban monochrome</Template>
  <TotalTime>0</TotalTime>
  <Words>612</Words>
  <Application>Microsoft Office PowerPoint</Application>
  <PresentationFormat>Widescreen</PresentationFormat>
  <Paragraphs>44</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Bookman Old Style</vt:lpstr>
      <vt:lpstr>Calibri</vt:lpstr>
      <vt:lpstr>Franklin Gothic Book</vt:lpstr>
      <vt:lpstr>1_RetrospectVTI</vt:lpstr>
      <vt:lpstr>Electra.AI</vt:lpstr>
      <vt:lpstr>Optimizing Electricity Consumption through Machine Learning</vt:lpstr>
      <vt:lpstr>PowerPoint Presentation</vt:lpstr>
      <vt:lpstr>Features of Electra.AI</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2021-06-12T05:10:28Z</dcterms:created>
  <dcterms:modified xsi:type="dcterms:W3CDTF">2021-08-01T03:14:06Z</dcterms:modified>
</cp:coreProperties>
</file>